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7" r:id="rId7"/>
    <p:sldId id="260" r:id="rId8"/>
    <p:sldId id="268" r:id="rId9"/>
  </p:sldIdLst>
  <p:sldSz cx="18288000" cy="10287000"/>
  <p:notesSz cx="6858000" cy="9144000"/>
  <p:embeddedFontLst>
    <p:embeddedFont>
      <p:font typeface="HK Grotesk Semi-Bold" panose="020B0604020202020204" charset="-52"/>
      <p:regular r:id="rId10"/>
    </p:embeddedFont>
    <p:embeddedFont>
      <p:font typeface="HK Grotesk Medium" panose="020B0604020202020204" charset="-52"/>
      <p:regular r:id="rId11"/>
    </p:embeddedFont>
    <p:embeddedFont>
      <p:font typeface="HK Grotesk" panose="020B0604020202020204" charset="-52"/>
      <p:regular r:id="rId12"/>
    </p:embeddedFont>
    <p:embeddedFont>
      <p:font typeface="HK Grotesk Bold" panose="020B0604020202020204" charset="-52"/>
      <p:regular r:id="rId13"/>
    </p:embeddedFont>
    <p:embeddedFont>
      <p:font typeface="HK Grotesk Light" panose="020B0604020202020204" charset="-52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963" autoAdjust="0"/>
  </p:normalViewPr>
  <p:slideViewPr>
    <p:cSldViewPr>
      <p:cViewPr>
        <p:scale>
          <a:sx n="50" d="100"/>
          <a:sy n="50" d="100"/>
        </p:scale>
        <p:origin x="62" y="1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rgbClr val="009490"/>
            </a:solidFill>
            <a:ln>
              <a:noFill/>
            </a:ln>
            <a:effectLst/>
          </c:spPr>
          <c:invertIfNegative val="0"/>
          <c:cat>
            <c:strRef>
              <c:f>Лист1!$A$2:$A$6</c:f>
              <c:strCache>
                <c:ptCount val="5"/>
                <c:pt idx="0">
                  <c:v>Снятие</c:v>
                </c:pt>
                <c:pt idx="1">
                  <c:v>Пополнение</c:v>
                </c:pt>
                <c:pt idx="2">
                  <c:v>Покупка</c:v>
                </c:pt>
                <c:pt idx="3">
                  <c:v>Перевод</c:v>
                </c:pt>
                <c:pt idx="4">
                  <c:v>Комиссия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1038</c:v>
                </c:pt>
                <c:pt idx="1">
                  <c:v>1004</c:v>
                </c:pt>
                <c:pt idx="2">
                  <c:v>1003</c:v>
                </c:pt>
                <c:pt idx="3">
                  <c:v>980</c:v>
                </c:pt>
                <c:pt idx="4">
                  <c:v>977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D7-4562-9267-A64286FE4F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2144152"/>
        <c:axId val="452136608"/>
      </c:barChart>
      <c:catAx>
        <c:axId val="452144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52136608"/>
        <c:crosses val="autoZero"/>
        <c:auto val="1"/>
        <c:lblAlgn val="ctr"/>
        <c:lblOffset val="100"/>
        <c:noMultiLvlLbl val="0"/>
      </c:catAx>
      <c:valAx>
        <c:axId val="452136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5214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rgbClr val="009490"/>
            </a:solidFill>
            <a:ln>
              <a:noFill/>
            </a:ln>
            <a:effectLst/>
          </c:spPr>
          <c:invertIfNegative val="0"/>
          <c:trendline>
            <c:spPr>
              <a:ln w="19050" cap="rnd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</a:ln>
              <a:effectLst/>
            </c:spPr>
            <c:trendlineType val="movingAvg"/>
            <c:period val="2"/>
            <c:dispRSqr val="0"/>
            <c:dispEq val="0"/>
          </c:trendline>
          <c:cat>
            <c:numRef>
              <c:f>Лист1!$A$2:$A$25</c:f>
              <c:numCache>
                <c:formatCode>[$-F400]h:mm:ss\ AM/PM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</c:numCache>
            </c:numRef>
          </c:cat>
          <c:val>
            <c:numRef>
              <c:f>Лист1!$B$2:$B$25</c:f>
              <c:numCache>
                <c:formatCode>General</c:formatCode>
                <c:ptCount val="24"/>
                <c:pt idx="0">
                  <c:v>240</c:v>
                </c:pt>
                <c:pt idx="1">
                  <c:v>180</c:v>
                </c:pt>
                <c:pt idx="2">
                  <c:v>215</c:v>
                </c:pt>
                <c:pt idx="3">
                  <c:v>206</c:v>
                </c:pt>
                <c:pt idx="4">
                  <c:v>221</c:v>
                </c:pt>
                <c:pt idx="5">
                  <c:v>216</c:v>
                </c:pt>
                <c:pt idx="6">
                  <c:v>198</c:v>
                </c:pt>
                <c:pt idx="7">
                  <c:v>204</c:v>
                </c:pt>
                <c:pt idx="8">
                  <c:v>189</c:v>
                </c:pt>
                <c:pt idx="9">
                  <c:v>205</c:v>
                </c:pt>
                <c:pt idx="10">
                  <c:v>213</c:v>
                </c:pt>
                <c:pt idx="11">
                  <c:v>190</c:v>
                </c:pt>
                <c:pt idx="12">
                  <c:v>219</c:v>
                </c:pt>
                <c:pt idx="13">
                  <c:v>207</c:v>
                </c:pt>
                <c:pt idx="14">
                  <c:v>218</c:v>
                </c:pt>
                <c:pt idx="15">
                  <c:v>209</c:v>
                </c:pt>
                <c:pt idx="16">
                  <c:v>205</c:v>
                </c:pt>
                <c:pt idx="17">
                  <c:v>215</c:v>
                </c:pt>
                <c:pt idx="18">
                  <c:v>220</c:v>
                </c:pt>
                <c:pt idx="19">
                  <c:v>195</c:v>
                </c:pt>
                <c:pt idx="20">
                  <c:v>227</c:v>
                </c:pt>
                <c:pt idx="21">
                  <c:v>175</c:v>
                </c:pt>
                <c:pt idx="22">
                  <c:v>235</c:v>
                </c:pt>
                <c:pt idx="23">
                  <c:v>210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FB-4C0B-B070-EBF33C093D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2144152"/>
        <c:axId val="452136608"/>
      </c:barChart>
      <c:catAx>
        <c:axId val="452144152"/>
        <c:scaling>
          <c:orientation val="minMax"/>
        </c:scaling>
        <c:delete val="0"/>
        <c:axPos val="b"/>
        <c:numFmt formatCode="[$-F400]h:mm:ss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52136608"/>
        <c:crosses val="autoZero"/>
        <c:auto val="1"/>
        <c:lblAlgn val="ctr"/>
        <c:lblOffset val="100"/>
        <c:noMultiLvlLbl val="0"/>
      </c:catAx>
      <c:valAx>
        <c:axId val="452136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5214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Столбец1</c:v>
                </c:pt>
              </c:strCache>
            </c:strRef>
          </c:tx>
          <c:spPr>
            <a:solidFill>
              <a:srgbClr val="009490"/>
            </a:solidFill>
          </c:spPr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3A8-4F4A-83C9-38622B106792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3A8-4F4A-83C9-38622B106792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3A8-4F4A-83C9-38622B106792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3A8-4F4A-83C9-38622B106792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3A8-4F4A-83C9-38622B10679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Лист1!$A$2:$A$6</c:f>
              <c:strCache>
                <c:ptCount val="5"/>
                <c:pt idx="0">
                  <c:v>Снятие</c:v>
                </c:pt>
                <c:pt idx="1">
                  <c:v>Коммиссия</c:v>
                </c:pt>
                <c:pt idx="2">
                  <c:v>Перевод</c:v>
                </c:pt>
                <c:pt idx="3">
                  <c:v>Покупка</c:v>
                </c:pt>
                <c:pt idx="4">
                  <c:v>Пополнение</c:v>
                </c:pt>
              </c:strCache>
            </c:strRef>
          </c:cat>
          <c:val>
            <c:numRef>
              <c:f>Лист1!$B$2:$B$6</c:f>
              <c:numCache>
                <c:formatCode>0.00%</c:formatCode>
                <c:ptCount val="5"/>
                <c:pt idx="0">
                  <c:v>0.20799999999999999</c:v>
                </c:pt>
                <c:pt idx="1">
                  <c:v>0.19500000000000001</c:v>
                </c:pt>
                <c:pt idx="2">
                  <c:v>0.19600000000000001</c:v>
                </c:pt>
                <c:pt idx="3">
                  <c:v>0.20100000000000001</c:v>
                </c:pt>
                <c:pt idx="4">
                  <c:v>0.20100000000000001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A8-4F4A-83C9-38622B1067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image" Target="../media/image6.png"/><Relationship Id="rId4" Type="http://schemas.openxmlformats.org/officeDocument/2006/relationships/hyperlink" Target="https://docs.google.com/spreadsheets/d/1DUF2isFWsqVSYhbaACYtbgcLi_YjDqpE3GLQIVgkKQg/edit#gid=6985111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6.svg"/><Relationship Id="rId5" Type="http://schemas.openxmlformats.org/officeDocument/2006/relationships/image" Target="../media/image22.sv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DUF2isFWsqVSYhbaACYtbgcLi_YjDqpE3GLQIVgkKQg/edit#gid=69851113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Furkat_4ik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Furkat-github/analyst_portfolio/tree/main" TargetMode="External"/><Relationship Id="rId4" Type="http://schemas.openxmlformats.org/officeDocument/2006/relationships/hyperlink" Target="https://www.linkedin.com/in/furkat-nuriddinov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70" r="-14074" b="-40660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546622" y="1028700"/>
            <a:ext cx="15194756" cy="8229600"/>
          </a:xfrm>
          <a:prstGeom prst="rect">
            <a:avLst/>
          </a:prstGeom>
          <a:solidFill>
            <a:srgbClr val="000000">
              <a:alpha val="74902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2781034" y="3122778"/>
            <a:ext cx="12725931" cy="5651487"/>
            <a:chOff x="0" y="0"/>
            <a:chExt cx="16967908" cy="7535316"/>
          </a:xfrm>
        </p:grpSpPr>
        <p:sp>
          <p:nvSpPr>
            <p:cNvPr id="5" name="TextBox 5"/>
            <p:cNvSpPr txBox="1"/>
            <p:nvPr/>
          </p:nvSpPr>
          <p:spPr>
            <a:xfrm>
              <a:off x="0" y="6912593"/>
              <a:ext cx="16967908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Проект аналитики на Python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9075"/>
              <a:ext cx="16967908" cy="6283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2000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АНАЛИЗ ТРАНЗАКЦИЙ БАНКА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5783" y="8029004"/>
            <a:ext cx="25439566" cy="4515991"/>
          </a:xfrm>
          <a:custGeom>
            <a:avLst/>
            <a:gdLst/>
            <a:ahLst/>
            <a:cxnLst/>
            <a:rect l="l" t="t" r="r" b="b"/>
            <a:pathLst>
              <a:path w="25439566" h="4515991">
                <a:moveTo>
                  <a:pt x="0" y="0"/>
                </a:moveTo>
                <a:lnTo>
                  <a:pt x="25439566" y="0"/>
                </a:lnTo>
                <a:lnTo>
                  <a:pt x="25439566" y="4515992"/>
                </a:lnTo>
                <a:lnTo>
                  <a:pt x="0" y="4515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r="-628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3201382"/>
            <a:ext cx="16230600" cy="0"/>
          </a:xfrm>
          <a:prstGeom prst="line">
            <a:avLst/>
          </a:prstGeom>
          <a:ln w="9525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15796547" cy="2068195"/>
            <a:chOff x="0" y="0"/>
            <a:chExt cx="21062063" cy="2757593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21062063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640"/>
                </a:lnSpc>
                <a:spcBef>
                  <a:spcPct val="0"/>
                </a:spcBef>
              </a:pPr>
              <a:r>
                <a:rPr lang="en-US" sz="7200" b="1">
                  <a:solidFill>
                    <a:srgbClr val="00949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О проекте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57232"/>
              <a:ext cx="21062063" cy="1200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Провести анализ клиентских транзакций, определить основные паттерны и выявить подозрительные операции.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323896" y="4282101"/>
            <a:ext cx="572339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5000 транзакций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23896" y="5226379"/>
            <a:ext cx="572339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302 клиента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23896" y="6248417"/>
            <a:ext cx="572339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Валюты: USD, RUB, EUR, UZS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3357292"/>
            <a:ext cx="5511744" cy="5511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302249" cy="10287000"/>
            <a:chOff x="0" y="0"/>
            <a:chExt cx="2808415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8415" cy="3479800"/>
            </a:xfrm>
            <a:custGeom>
              <a:avLst/>
              <a:gdLst/>
              <a:ahLst/>
              <a:cxnLst/>
              <a:rect l="l" t="t" r="r" b="b"/>
              <a:pathLst>
                <a:path w="2808415" h="3479800">
                  <a:moveTo>
                    <a:pt x="0" y="0"/>
                  </a:moveTo>
                  <a:lnTo>
                    <a:pt x="2808415" y="0"/>
                  </a:lnTo>
                  <a:lnTo>
                    <a:pt x="2808415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302249" cy="10287000"/>
            <a:chOff x="0" y="0"/>
            <a:chExt cx="11069666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19999"/>
            </a:blip>
            <a:srcRect l="13049" r="33146"/>
            <a:stretch>
              <a:fillRect/>
            </a:stretch>
          </p:blipFill>
          <p:spPr>
            <a:xfrm>
              <a:off x="0" y="0"/>
              <a:ext cx="11069666" cy="13716000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514349" y="266700"/>
            <a:ext cx="7273549" cy="3309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ru-RU" sz="7200" b="1" dirty="0" smtClean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Распределение транзакций по типам</a:t>
            </a:r>
            <a:endParaRPr lang="en-US" sz="7200" b="1" dirty="0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9700023" y="1100443"/>
            <a:ext cx="7559277" cy="1524144"/>
            <a:chOff x="0" y="-38100"/>
            <a:chExt cx="10079035" cy="2032191"/>
          </a:xfrm>
        </p:grpSpPr>
        <p:sp>
          <p:nvSpPr>
            <p:cNvPr id="8" name="TextBox 8"/>
            <p:cNvSpPr txBox="1"/>
            <p:nvPr/>
          </p:nvSpPr>
          <p:spPr>
            <a:xfrm>
              <a:off x="0" y="878486"/>
              <a:ext cx="10079035" cy="111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ru-RU" sz="2500" dirty="0" smtClean="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Пришлось наибольшее количество транзакций</a:t>
              </a:r>
              <a:r>
                <a:rPr lang="en-US" sz="2500" dirty="0" smtClean="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.</a:t>
              </a:r>
            </a:p>
            <a:p>
              <a:pPr algn="l">
                <a:lnSpc>
                  <a:spcPts val="3250"/>
                </a:lnSpc>
              </a:pPr>
              <a:r>
                <a:rPr lang="ru-RU" sz="2500" dirty="0" smtClean="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По 1038 на Снятие, и 1004 на Пополнение</a:t>
              </a:r>
              <a:r>
                <a:rPr lang="en-US" sz="2500" dirty="0" smtClean="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</a:t>
              </a:r>
              <a:endParaRPr lang="en-US" sz="2500" dirty="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079035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ru-RU" sz="3200" b="1" dirty="0" smtClean="0">
                  <a:latin typeface="HK Grotesk Bold"/>
                  <a:ea typeface="HK Grotesk Bold"/>
                  <a:cs typeface="HK Grotesk Bold"/>
                  <a:sym typeface="HK Grotesk Bold"/>
                </a:rPr>
                <a:t>На</a:t>
              </a:r>
              <a:r>
                <a:rPr lang="en-US" sz="3200" b="1" dirty="0" smtClean="0">
                  <a:solidFill>
                    <a:srgbClr val="00949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“</a:t>
              </a:r>
              <a:r>
                <a:rPr lang="ru-RU" sz="3200" b="1" dirty="0" smtClean="0">
                  <a:solidFill>
                    <a:srgbClr val="00949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Снятие</a:t>
              </a:r>
              <a:r>
                <a:rPr lang="en-US" sz="3200" b="1" dirty="0" smtClean="0">
                  <a:solidFill>
                    <a:srgbClr val="00949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”</a:t>
              </a:r>
              <a:r>
                <a:rPr lang="ru-RU" sz="3200" b="1" dirty="0" smtClean="0">
                  <a:solidFill>
                    <a:srgbClr val="00949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и </a:t>
              </a:r>
              <a:r>
                <a:rPr lang="en-US" sz="3200" b="1" dirty="0" smtClean="0">
                  <a:solidFill>
                    <a:srgbClr val="00949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“</a:t>
              </a:r>
              <a:r>
                <a:rPr lang="ru-RU" sz="3200" b="1" dirty="0" smtClean="0">
                  <a:solidFill>
                    <a:srgbClr val="00949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Пополнение</a:t>
              </a:r>
              <a:r>
                <a:rPr lang="en-US" sz="3200" b="1" dirty="0" smtClean="0">
                  <a:solidFill>
                    <a:srgbClr val="00949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”</a:t>
              </a:r>
              <a:endParaRPr lang="en-US" sz="3200" b="1" dirty="0">
                <a:solidFill>
                  <a:srgbClr val="009490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00023" y="3843643"/>
            <a:ext cx="7559277" cy="1473938"/>
            <a:chOff x="0" y="-38100"/>
            <a:chExt cx="10079035" cy="196525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98635"/>
              <a:ext cx="10079035" cy="1128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ru-RU" sz="2500" dirty="0" smtClean="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Пришлось наименьшее количество</a:t>
              </a:r>
              <a:r>
                <a:rPr lang="en-US" sz="2500" dirty="0" smtClean="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.</a:t>
              </a:r>
              <a:endParaRPr lang="ru-RU" sz="2500" dirty="0" smtClean="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algn="l">
                <a:lnSpc>
                  <a:spcPts val="3250"/>
                </a:lnSpc>
              </a:pPr>
              <a:r>
                <a:rPr lang="ru-RU" sz="2500" dirty="0" smtClean="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Всего 977 транзакций.</a:t>
              </a:r>
              <a:endParaRPr lang="en-US" sz="2500" dirty="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0079035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ru-RU" sz="3200" b="1" dirty="0" smtClean="0">
                  <a:latin typeface="HK Grotesk Bold"/>
                  <a:ea typeface="HK Grotesk Bold"/>
                  <a:cs typeface="HK Grotesk Bold"/>
                  <a:sym typeface="HK Grotesk Bold"/>
                </a:rPr>
                <a:t>На</a:t>
              </a:r>
              <a:r>
                <a:rPr lang="ru-RU" sz="3200" b="1" dirty="0" smtClean="0">
                  <a:solidFill>
                    <a:srgbClr val="00949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</a:t>
              </a:r>
              <a:r>
                <a:rPr lang="en-US" sz="3200" b="1" dirty="0" smtClean="0">
                  <a:solidFill>
                    <a:srgbClr val="00949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“</a:t>
              </a:r>
              <a:r>
                <a:rPr lang="ru-RU" sz="3200" b="1" dirty="0" smtClean="0">
                  <a:solidFill>
                    <a:srgbClr val="00949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Комиссии</a:t>
              </a:r>
              <a:r>
                <a:rPr lang="en-US" sz="3200" b="1" dirty="0" smtClean="0">
                  <a:solidFill>
                    <a:srgbClr val="00949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”</a:t>
              </a:r>
              <a:endParaRPr lang="en-US" sz="3200" b="1" dirty="0">
                <a:solidFill>
                  <a:srgbClr val="009490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00023" y="6696273"/>
            <a:ext cx="7559277" cy="1434686"/>
            <a:chOff x="0" y="-38100"/>
            <a:chExt cx="10079035" cy="387078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38100"/>
              <a:ext cx="10079035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ru-RU" sz="3200" b="1" dirty="0" smtClean="0">
                  <a:solidFill>
                    <a:srgbClr val="00949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Вывод</a:t>
              </a:r>
              <a:r>
                <a:rPr lang="en-US" sz="3200" b="1" dirty="0" smtClean="0">
                  <a:solidFill>
                    <a:srgbClr val="00949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:</a:t>
              </a:r>
              <a:endParaRPr lang="en-US" sz="3200" b="1" dirty="0">
                <a:solidFill>
                  <a:srgbClr val="009490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49136"/>
              <a:ext cx="10079035" cy="2283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  <a:spcBef>
                  <a:spcPct val="0"/>
                </a:spcBef>
              </a:pPr>
              <a:r>
                <a:rPr lang="ru-RU" sz="2500" dirty="0" smtClean="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Операци</a:t>
              </a:r>
              <a:r>
                <a:rPr lang="ru-RU" sz="2500" dirty="0" smtClean="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и снятия и пополнения являются основными типами транзакций среди клиентов</a:t>
              </a:r>
              <a:r>
                <a:rPr lang="en-US" sz="2500" dirty="0" smtClean="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.</a:t>
              </a:r>
              <a:endParaRPr lang="en-US" sz="2500" dirty="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</p:grpSp>
      <p:graphicFrame>
        <p:nvGraphicFramePr>
          <p:cNvPr id="23" name="Диаграмма 22"/>
          <p:cNvGraphicFramePr/>
          <p:nvPr>
            <p:extLst>
              <p:ext uri="{D42A27DB-BD31-4B8C-83A1-F6EECF244321}">
                <p14:modId xmlns:p14="http://schemas.microsoft.com/office/powerpoint/2010/main" val="3222555783"/>
              </p:ext>
            </p:extLst>
          </p:nvPr>
        </p:nvGraphicFramePr>
        <p:xfrm>
          <a:off x="257174" y="3416300"/>
          <a:ext cx="7787898" cy="5847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AutoShape 3"/>
          <p:cNvSpPr/>
          <p:nvPr/>
        </p:nvSpPr>
        <p:spPr>
          <a:xfrm>
            <a:off x="9448800" y="3238500"/>
            <a:ext cx="7810500" cy="0"/>
          </a:xfrm>
          <a:prstGeom prst="line">
            <a:avLst/>
          </a:prstGeom>
          <a:ln w="9525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3"/>
          <p:cNvSpPr/>
          <p:nvPr/>
        </p:nvSpPr>
        <p:spPr>
          <a:xfrm>
            <a:off x="9410700" y="6134100"/>
            <a:ext cx="7810500" cy="0"/>
          </a:xfrm>
          <a:prstGeom prst="line">
            <a:avLst/>
          </a:prstGeom>
          <a:ln w="9525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726765"/>
            <a:ext cx="18961933" cy="4263220"/>
          </a:xfrm>
          <a:custGeom>
            <a:avLst/>
            <a:gdLst/>
            <a:ahLst/>
            <a:cxnLst/>
            <a:rect l="l" t="t" r="r" b="b"/>
            <a:pathLst>
              <a:path w="18961933" h="4263220">
                <a:moveTo>
                  <a:pt x="0" y="0"/>
                </a:moveTo>
                <a:lnTo>
                  <a:pt x="18961933" y="0"/>
                </a:lnTo>
                <a:lnTo>
                  <a:pt x="18961933" y="4263220"/>
                </a:lnTo>
                <a:lnTo>
                  <a:pt x="0" y="426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353404"/>
            <a:ext cx="6407944" cy="4492160"/>
            <a:chOff x="0" y="-9525"/>
            <a:chExt cx="8543925" cy="5989546"/>
          </a:xfrm>
        </p:grpSpPr>
        <p:sp>
          <p:nvSpPr>
            <p:cNvPr id="4" name="AutoShape 4"/>
            <p:cNvSpPr/>
            <p:nvPr/>
          </p:nvSpPr>
          <p:spPr>
            <a:xfrm>
              <a:off x="0" y="2780966"/>
              <a:ext cx="8543925" cy="0"/>
            </a:xfrm>
            <a:prstGeom prst="line">
              <a:avLst/>
            </a:prstGeom>
            <a:ln w="12700" cap="flat">
              <a:solidFill>
                <a:srgbClr val="BDC2C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3633338"/>
              <a:ext cx="8002289" cy="1299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ru-RU" sz="3200" b="1" dirty="0" smtClean="0">
                  <a:solidFill>
                    <a:srgbClr val="00949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Пик активности приходиться на диапазон с 17</a:t>
              </a:r>
              <a:r>
                <a:rPr lang="en-US" sz="3200" b="1" dirty="0" smtClean="0">
                  <a:solidFill>
                    <a:srgbClr val="00949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:00 </a:t>
              </a:r>
              <a:r>
                <a:rPr lang="ru-RU" sz="3200" b="1" dirty="0" smtClean="0">
                  <a:solidFill>
                    <a:srgbClr val="00949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до 5</a:t>
              </a:r>
              <a:r>
                <a:rPr lang="en-US" sz="3200" b="1" dirty="0" smtClean="0">
                  <a:solidFill>
                    <a:srgbClr val="00949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:00</a:t>
              </a:r>
              <a:endParaRPr lang="en-US" sz="3200" b="1" dirty="0">
                <a:solidFill>
                  <a:srgbClr val="009490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428673"/>
              <a:ext cx="8002289" cy="5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ru-RU" sz="2500" b="1" dirty="0" smtClean="0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Минимум операции с 6</a:t>
              </a:r>
              <a:r>
                <a:rPr lang="en-US" sz="2500" b="1" dirty="0" smtClean="0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:00 </a:t>
              </a:r>
              <a:r>
                <a:rPr lang="ru-RU" sz="2500" b="1" dirty="0" smtClean="0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до </a:t>
              </a:r>
              <a:r>
                <a:rPr lang="en-US" sz="2500" b="1" dirty="0" smtClean="0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16:00.</a:t>
              </a:r>
              <a:endParaRPr lang="en-US" sz="2500" b="1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hlinkClick r:id="rId4" tooltip="https://docs.google.com/spreadsheets/d/1DUF2isFWsqVSYhbaACYtbgcLi_YjDqpE3GLQIVgkKQg/edit#gid=69851113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543925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640"/>
                </a:lnSpc>
                <a:spcBef>
                  <a:spcPct val="0"/>
                </a:spcBef>
              </a:pPr>
              <a:r>
                <a:rPr lang="ru-RU" sz="7200" b="1" dirty="0" smtClean="0">
                  <a:solidFill>
                    <a:srgbClr val="00949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Активность</a:t>
              </a:r>
              <a:endParaRPr lang="en-US" sz="7200" b="1" dirty="0">
                <a:solidFill>
                  <a:srgbClr val="009490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519132"/>
              <a:ext cx="8543925" cy="605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ru-RU" sz="2800" dirty="0" smtClean="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По времени</a:t>
              </a:r>
              <a:endParaRPr lang="en-US" sz="2800" dirty="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>
            <a:off x="8658619" y="0"/>
            <a:ext cx="9629381" cy="10287000"/>
          </a:xfrm>
          <a:prstGeom prst="rect">
            <a:avLst/>
          </a:prstGeom>
          <a:solidFill>
            <a:srgbClr val="EFF4F4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75480" y="603958"/>
            <a:ext cx="8925913" cy="9079086"/>
          </a:xfrm>
          <a:prstGeom prst="rect">
            <a:avLst/>
          </a:prstGeom>
        </p:spPr>
      </p:pic>
      <p:graphicFrame>
        <p:nvGraphicFramePr>
          <p:cNvPr id="11" name="Диаграмма 10"/>
          <p:cNvGraphicFramePr/>
          <p:nvPr>
            <p:extLst>
              <p:ext uri="{D42A27DB-BD31-4B8C-83A1-F6EECF244321}">
                <p14:modId xmlns:p14="http://schemas.microsoft.com/office/powerpoint/2010/main" val="916212503"/>
              </p:ext>
            </p:extLst>
          </p:nvPr>
        </p:nvGraphicFramePr>
        <p:xfrm>
          <a:off x="9105722" y="2359693"/>
          <a:ext cx="8735174" cy="6558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Прямоугольник 13"/>
          <p:cNvSpPr/>
          <p:nvPr/>
        </p:nvSpPr>
        <p:spPr>
          <a:xfrm>
            <a:off x="911892" y="6487133"/>
            <a:ext cx="6118526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840"/>
              </a:lnSpc>
            </a:pPr>
            <a:r>
              <a:rPr lang="ru-RU" sz="2800" b="1" dirty="0" smtClean="0">
                <a:solidFill>
                  <a:srgbClr val="00949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Вывод</a:t>
            </a:r>
            <a:r>
              <a:rPr lang="en-US" sz="2800" b="1" dirty="0" smtClean="0">
                <a:solidFill>
                  <a:srgbClr val="00949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:</a:t>
            </a:r>
            <a:r>
              <a:rPr lang="ru-RU" sz="2800" b="1" dirty="0" smtClean="0">
                <a:solidFill>
                  <a:srgbClr val="00949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ru-RU" sz="2800" b="1" dirty="0" smtClean="0">
                <a:latin typeface="HK Grotesk Bold"/>
                <a:ea typeface="HK Grotesk Bold"/>
                <a:cs typeface="HK Grotesk Bold"/>
                <a:sym typeface="HK Grotesk Bold"/>
              </a:rPr>
              <a:t>Клиенты совершают наибольшее кол-во операции в</a:t>
            </a:r>
            <a:r>
              <a:rPr lang="ru-RU" sz="2800" b="1" dirty="0" smtClean="0">
                <a:solidFill>
                  <a:srgbClr val="00949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вечернее </a:t>
            </a:r>
            <a:r>
              <a:rPr lang="ru-RU" sz="2800" b="1" dirty="0" smtClean="0">
                <a:latin typeface="HK Grotesk Bold"/>
                <a:ea typeface="HK Grotesk Bold"/>
                <a:cs typeface="HK Grotesk Bold"/>
                <a:sym typeface="HK Grotesk Bold"/>
              </a:rPr>
              <a:t>и</a:t>
            </a:r>
            <a:r>
              <a:rPr lang="ru-RU" sz="2800" b="1" dirty="0" smtClean="0">
                <a:solidFill>
                  <a:srgbClr val="00949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ночное время</a:t>
            </a:r>
            <a:endParaRPr lang="en-US" sz="2800" b="1" dirty="0">
              <a:solidFill>
                <a:srgbClr val="009490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23900"/>
            <a:ext cx="9109870" cy="434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ru-RU" sz="2800" dirty="0" smtClean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Доля транзакций по</a:t>
            </a:r>
            <a:r>
              <a:rPr lang="ru-RU" sz="2800" dirty="0" smtClean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суммам</a:t>
            </a:r>
            <a:endParaRPr lang="en-US" sz="2800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1573393" y="0"/>
            <a:ext cx="6714607" cy="10287000"/>
            <a:chOff x="0" y="0"/>
            <a:chExt cx="8952809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40272" r="18523"/>
            <a:stretch>
              <a:fillRect/>
            </a:stretch>
          </p:blipFill>
          <p:spPr>
            <a:xfrm>
              <a:off x="0" y="0"/>
              <a:ext cx="8952809" cy="13716000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>
            <a:off x="1028700" y="1571310"/>
            <a:ext cx="910987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028700" y="7108762"/>
            <a:ext cx="9109870" cy="2646913"/>
            <a:chOff x="0" y="0"/>
            <a:chExt cx="12146493" cy="3529219"/>
          </a:xfrm>
        </p:grpSpPr>
        <p:sp>
          <p:nvSpPr>
            <p:cNvPr id="9" name="TextBox 9"/>
            <p:cNvSpPr txBox="1"/>
            <p:nvPr/>
          </p:nvSpPr>
          <p:spPr>
            <a:xfrm>
              <a:off x="0" y="725971"/>
              <a:ext cx="12146493" cy="2803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ru-RU" sz="2800" b="1" dirty="0" smtClean="0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Самую большую долю оборота занимают </a:t>
              </a:r>
              <a:r>
                <a:rPr lang="en-US" sz="2800" b="1" dirty="0" smtClean="0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“</a:t>
              </a:r>
              <a:r>
                <a:rPr lang="ru-RU" sz="2800" b="1" dirty="0" smtClean="0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Пополнение</a:t>
              </a:r>
              <a:r>
                <a:rPr lang="en-US" sz="2800" b="1" dirty="0" smtClean="0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”</a:t>
              </a:r>
              <a:r>
                <a:rPr lang="ru-RU" sz="2800" b="1" dirty="0" smtClean="0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 и </a:t>
              </a:r>
              <a:r>
                <a:rPr lang="en-US" sz="2800" b="1" dirty="0" smtClean="0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“</a:t>
              </a:r>
              <a:r>
                <a:rPr lang="ru-RU" sz="2800" b="1" dirty="0" smtClean="0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Снятие</a:t>
              </a:r>
              <a:r>
                <a:rPr lang="en-US" sz="2800" b="1" dirty="0" smtClean="0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”</a:t>
              </a:r>
              <a:endParaRPr lang="ru-RU" sz="2800" b="1" dirty="0" smtClean="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endParaRPr>
            </a:p>
            <a:p>
              <a:pPr algn="ctr">
                <a:lnSpc>
                  <a:spcPts val="3250"/>
                </a:lnSpc>
              </a:pPr>
              <a:r>
                <a:rPr lang="ru-RU" sz="2800" b="1" dirty="0" smtClean="0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Наименьшую долю – </a:t>
              </a:r>
              <a:r>
                <a:rPr lang="en-US" sz="2800" b="1" dirty="0" smtClean="0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“</a:t>
              </a:r>
              <a:r>
                <a:rPr lang="ru-RU" sz="2800" b="1" dirty="0" smtClean="0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Комиссии</a:t>
              </a:r>
              <a:r>
                <a:rPr lang="en-US" sz="2800" b="1" dirty="0" smtClean="0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”</a:t>
              </a:r>
              <a:endParaRPr lang="ru-RU" sz="2800" b="1" dirty="0" smtClean="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endParaRPr>
            </a:p>
            <a:p>
              <a:pPr algn="ctr">
                <a:lnSpc>
                  <a:spcPts val="3250"/>
                </a:lnSpc>
              </a:pPr>
              <a:r>
                <a:rPr lang="ru-RU" sz="2800" b="1" dirty="0" smtClean="0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Вывод</a:t>
              </a:r>
              <a:r>
                <a:rPr lang="en-US" sz="2800" b="1" dirty="0" smtClean="0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: </a:t>
              </a:r>
              <a:r>
                <a:rPr lang="ru-RU" sz="2800" b="1" dirty="0" smtClean="0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Основной оборот приходит через пополнение счетов и снятие наличных</a:t>
              </a:r>
              <a:endParaRPr lang="en-US" sz="2800" b="1" dirty="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endParaRP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0"/>
              <a:ext cx="12146493" cy="0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aphicFrame>
        <p:nvGraphicFramePr>
          <p:cNvPr id="14" name="Диаграмма 13"/>
          <p:cNvGraphicFramePr/>
          <p:nvPr>
            <p:extLst>
              <p:ext uri="{D42A27DB-BD31-4B8C-83A1-F6EECF244321}">
                <p14:modId xmlns:p14="http://schemas.microsoft.com/office/powerpoint/2010/main" val="2489312633"/>
              </p:ext>
            </p:extLst>
          </p:nvPr>
        </p:nvGraphicFramePr>
        <p:xfrm>
          <a:off x="1467010" y="1619929"/>
          <a:ext cx="8233250" cy="5488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147020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7299970" y="1439484"/>
            <a:ext cx="9533835" cy="1694101"/>
            <a:chOff x="0" y="70082"/>
            <a:chExt cx="12711781" cy="2258801"/>
          </a:xfrm>
        </p:grpSpPr>
        <p:sp>
          <p:nvSpPr>
            <p:cNvPr id="4" name="Freeform 4"/>
            <p:cNvSpPr/>
            <p:nvPr/>
          </p:nvSpPr>
          <p:spPr>
            <a:xfrm>
              <a:off x="0" y="70082"/>
              <a:ext cx="2258801" cy="2258801"/>
            </a:xfrm>
            <a:custGeom>
              <a:avLst/>
              <a:gdLst/>
              <a:ahLst/>
              <a:cxnLst/>
              <a:rect l="l" t="t" r="r" b="b"/>
              <a:pathLst>
                <a:path w="2258801" h="2258801">
                  <a:moveTo>
                    <a:pt x="0" y="0"/>
                  </a:moveTo>
                  <a:lnTo>
                    <a:pt x="2258801" y="0"/>
                  </a:lnTo>
                  <a:lnTo>
                    <a:pt x="2258801" y="2258801"/>
                  </a:lnTo>
                  <a:lnTo>
                    <a:pt x="0" y="2258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66734" y="536815"/>
              <a:ext cx="1325334" cy="1325334"/>
            </a:xfrm>
            <a:custGeom>
              <a:avLst/>
              <a:gdLst/>
              <a:ahLst/>
              <a:cxnLst/>
              <a:rect l="l" t="t" r="r" b="b"/>
              <a:pathLst>
                <a:path w="1325334" h="1325334">
                  <a:moveTo>
                    <a:pt x="0" y="0"/>
                  </a:moveTo>
                  <a:lnTo>
                    <a:pt x="1325333" y="0"/>
                  </a:lnTo>
                  <a:lnTo>
                    <a:pt x="1325333" y="1325334"/>
                  </a:lnTo>
                  <a:lnTo>
                    <a:pt x="0" y="1325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3738683" y="484559"/>
              <a:ext cx="8973098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ru-RU" sz="3200" b="1" dirty="0" smtClean="0">
                  <a:solidFill>
                    <a:srgbClr val="6CE5E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110 транзакций на сумму </a:t>
              </a:r>
              <a:r>
                <a:rPr lang="en-US" sz="3200" b="1" dirty="0" smtClean="0">
                  <a:solidFill>
                    <a:srgbClr val="6CE5E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&gt; 5000 USD</a:t>
              </a:r>
              <a:endParaRPr lang="en-US" sz="3200" b="1" dirty="0">
                <a:solidFill>
                  <a:srgbClr val="6CE5E8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99970" y="4349012"/>
            <a:ext cx="9533836" cy="1694101"/>
            <a:chOff x="0" y="70082"/>
            <a:chExt cx="12711782" cy="2258801"/>
          </a:xfrm>
        </p:grpSpPr>
        <p:sp>
          <p:nvSpPr>
            <p:cNvPr id="9" name="Freeform 9"/>
            <p:cNvSpPr/>
            <p:nvPr/>
          </p:nvSpPr>
          <p:spPr>
            <a:xfrm>
              <a:off x="0" y="70082"/>
              <a:ext cx="2258801" cy="2258801"/>
            </a:xfrm>
            <a:custGeom>
              <a:avLst/>
              <a:gdLst/>
              <a:ahLst/>
              <a:cxnLst/>
              <a:rect l="l" t="t" r="r" b="b"/>
              <a:pathLst>
                <a:path w="2258801" h="2258801">
                  <a:moveTo>
                    <a:pt x="0" y="0"/>
                  </a:moveTo>
                  <a:lnTo>
                    <a:pt x="2258801" y="0"/>
                  </a:lnTo>
                  <a:lnTo>
                    <a:pt x="2258801" y="2258801"/>
                  </a:lnTo>
                  <a:lnTo>
                    <a:pt x="0" y="2258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715348" y="507297"/>
              <a:ext cx="828105" cy="1384370"/>
            </a:xfrm>
            <a:custGeom>
              <a:avLst/>
              <a:gdLst/>
              <a:ahLst/>
              <a:cxnLst/>
              <a:rect l="l" t="t" r="r" b="b"/>
              <a:pathLst>
                <a:path w="828105" h="1384370">
                  <a:moveTo>
                    <a:pt x="0" y="0"/>
                  </a:moveTo>
                  <a:lnTo>
                    <a:pt x="828105" y="0"/>
                  </a:lnTo>
                  <a:lnTo>
                    <a:pt x="828105" y="1384370"/>
                  </a:lnTo>
                  <a:lnTo>
                    <a:pt x="0" y="1384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3738684" y="481337"/>
              <a:ext cx="8973098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b="1" dirty="0" smtClean="0">
                  <a:solidFill>
                    <a:srgbClr val="6CE5E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27 </a:t>
              </a:r>
              <a:r>
                <a:rPr lang="ru-RU" sz="3200" b="1" dirty="0" smtClean="0">
                  <a:solidFill>
                    <a:srgbClr val="6CE5E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клиентов с оборотом </a:t>
              </a:r>
              <a:r>
                <a:rPr lang="en-US" sz="3200" b="1" dirty="0" smtClean="0">
                  <a:solidFill>
                    <a:srgbClr val="6CE5E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&gt; 50000 USD</a:t>
              </a:r>
              <a:endParaRPr lang="en-US" sz="3200" b="1" dirty="0">
                <a:solidFill>
                  <a:srgbClr val="6CE5E8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-5230354" y="7205977"/>
            <a:ext cx="32999238" cy="5857972"/>
          </a:xfrm>
          <a:custGeom>
            <a:avLst/>
            <a:gdLst/>
            <a:ahLst/>
            <a:cxnLst/>
            <a:rect l="l" t="t" r="r" b="b"/>
            <a:pathLst>
              <a:path w="32999238" h="5857972">
                <a:moveTo>
                  <a:pt x="0" y="0"/>
                </a:moveTo>
                <a:lnTo>
                  <a:pt x="32999239" y="0"/>
                </a:lnTo>
                <a:lnTo>
                  <a:pt x="32999239" y="5857972"/>
                </a:lnTo>
                <a:lnTo>
                  <a:pt x="0" y="58579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r="-628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7299970" y="7205977"/>
            <a:ext cx="9533836" cy="1694101"/>
            <a:chOff x="0" y="0"/>
            <a:chExt cx="12711782" cy="22588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58801" cy="2258801"/>
            </a:xfrm>
            <a:custGeom>
              <a:avLst/>
              <a:gdLst/>
              <a:ahLst/>
              <a:cxnLst/>
              <a:rect l="l" t="t" r="r" b="b"/>
              <a:pathLst>
                <a:path w="2258801" h="2258801">
                  <a:moveTo>
                    <a:pt x="0" y="0"/>
                  </a:moveTo>
                  <a:lnTo>
                    <a:pt x="2258801" y="0"/>
                  </a:lnTo>
                  <a:lnTo>
                    <a:pt x="2258801" y="2258801"/>
                  </a:lnTo>
                  <a:lnTo>
                    <a:pt x="0" y="2258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375392" y="528936"/>
              <a:ext cx="1508017" cy="1200930"/>
            </a:xfrm>
            <a:custGeom>
              <a:avLst/>
              <a:gdLst/>
              <a:ahLst/>
              <a:cxnLst/>
              <a:rect l="l" t="t" r="r" b="b"/>
              <a:pathLst>
                <a:path w="1508017" h="1200930">
                  <a:moveTo>
                    <a:pt x="0" y="0"/>
                  </a:moveTo>
                  <a:lnTo>
                    <a:pt x="1508017" y="0"/>
                  </a:lnTo>
                  <a:lnTo>
                    <a:pt x="1508017" y="1200929"/>
                  </a:lnTo>
                  <a:lnTo>
                    <a:pt x="0" y="1200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3738684" y="469005"/>
              <a:ext cx="8973098" cy="1320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b="1" dirty="0" smtClean="0">
                  <a:solidFill>
                    <a:srgbClr val="6CE5E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48 </a:t>
              </a:r>
              <a:r>
                <a:rPr lang="ru-RU" sz="3000" b="1" dirty="0" smtClean="0">
                  <a:solidFill>
                    <a:srgbClr val="6CE5E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случаев с </a:t>
              </a:r>
              <a:r>
                <a:rPr lang="en-US" sz="3000" b="1" dirty="0" smtClean="0">
                  <a:solidFill>
                    <a:srgbClr val="6CE5E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&gt; 10 </a:t>
              </a:r>
              <a:r>
                <a:rPr lang="ru-RU" sz="3000" b="1" dirty="0" smtClean="0">
                  <a:solidFill>
                    <a:srgbClr val="6CE5E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транзакции за день</a:t>
              </a:r>
              <a:endParaRPr lang="en-US" sz="3000" b="1" dirty="0">
                <a:solidFill>
                  <a:srgbClr val="6CE5E8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27830" y="1133596"/>
            <a:ext cx="5947242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ru-RU" sz="5400" b="1" dirty="0" smtClean="0">
                <a:solidFill>
                  <a:srgbClr val="00949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Подозрительные операции</a:t>
            </a:r>
            <a:endParaRPr lang="en-US" sz="5400" b="1" dirty="0">
              <a:solidFill>
                <a:srgbClr val="009490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042188" y="5665875"/>
            <a:ext cx="6118526" cy="1540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840"/>
              </a:lnSpc>
            </a:pPr>
            <a:r>
              <a:rPr lang="ru-RU" sz="2800" b="1" dirty="0" smtClean="0">
                <a:solidFill>
                  <a:srgbClr val="00949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Вывод</a:t>
            </a:r>
            <a:r>
              <a:rPr lang="en-US" sz="2800" b="1" dirty="0" smtClean="0">
                <a:solidFill>
                  <a:srgbClr val="00949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:</a:t>
            </a:r>
            <a:r>
              <a:rPr lang="ru-RU" sz="2800" b="1" dirty="0" smtClean="0">
                <a:solidFill>
                  <a:srgbClr val="00949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ru-RU" sz="2800" b="1" dirty="0" smtClean="0">
                <a:latin typeface="HK Grotesk Bold"/>
                <a:ea typeface="HK Grotesk Bold"/>
                <a:cs typeface="HK Grotesk Bold"/>
                <a:sym typeface="HK Grotesk Bold"/>
              </a:rPr>
              <a:t>Необходима проверка </a:t>
            </a:r>
            <a:r>
              <a:rPr lang="en-US" sz="2800" b="1" dirty="0" smtClean="0">
                <a:solidFill>
                  <a:srgbClr val="00949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KYC/AML</a:t>
            </a:r>
            <a:r>
              <a:rPr lang="ru-RU" sz="2800" b="1" dirty="0" smtClean="0">
                <a:solidFill>
                  <a:srgbClr val="00949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ru-RU" sz="2800" b="1" dirty="0" smtClean="0">
                <a:latin typeface="HK Grotesk Bold"/>
                <a:ea typeface="HK Grotesk Bold"/>
                <a:cs typeface="HK Grotesk Bold"/>
                <a:sym typeface="HK Grotesk Bold"/>
              </a:rPr>
              <a:t>для проверки аномальных клиентов.</a:t>
            </a:r>
            <a:r>
              <a:rPr lang="ru-RU" sz="2800" b="1" dirty="0" smtClean="0">
                <a:solidFill>
                  <a:srgbClr val="00949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endParaRPr lang="en-US" sz="2800" b="1" dirty="0">
              <a:solidFill>
                <a:srgbClr val="009490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5986437"/>
            <a:ext cx="16230600" cy="0"/>
          </a:xfrm>
          <a:prstGeom prst="line">
            <a:avLst/>
          </a:prstGeom>
          <a:ln w="38100" cap="rnd">
            <a:solidFill>
              <a:srgbClr val="009490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3" name="AutoShape 3"/>
          <p:cNvSpPr/>
          <p:nvPr/>
        </p:nvSpPr>
        <p:spPr>
          <a:xfrm>
            <a:off x="-132159" y="0"/>
            <a:ext cx="18552319" cy="2578894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4" name="Group 4"/>
          <p:cNvGrpSpPr/>
          <p:nvPr/>
        </p:nvGrpSpPr>
        <p:grpSpPr>
          <a:xfrm>
            <a:off x="1438868" y="6527454"/>
            <a:ext cx="3134005" cy="1994382"/>
            <a:chOff x="0" y="-9525"/>
            <a:chExt cx="4178674" cy="2659176"/>
          </a:xfrm>
        </p:grpSpPr>
        <p:sp>
          <p:nvSpPr>
            <p:cNvPr id="5" name="TextBox 5"/>
            <p:cNvSpPr txBox="1"/>
            <p:nvPr/>
          </p:nvSpPr>
          <p:spPr>
            <a:xfrm>
              <a:off x="0" y="1038862"/>
              <a:ext cx="4178674" cy="981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60"/>
                </a:lnSpc>
              </a:pPr>
              <a:r>
                <a:rPr lang="ru-RU" sz="2800" b="1" dirty="0" smtClean="0">
                  <a:solidFill>
                    <a:srgbClr val="009490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Наибольший оборот</a:t>
              </a:r>
              <a:endParaRPr lang="en-US" sz="2800" b="1" dirty="0">
                <a:solidFill>
                  <a:srgbClr val="009490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334987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b="1" dirty="0" smtClean="0">
                  <a:solidFill>
                    <a:srgbClr val="00949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1</a:t>
              </a:r>
              <a:endParaRPr lang="en-US" sz="3200" b="1" dirty="0">
                <a:solidFill>
                  <a:srgbClr val="009490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52191"/>
              <a:ext cx="4178674" cy="397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40"/>
                </a:lnSpc>
              </a:pPr>
              <a:r>
                <a:rPr lang="ru-RU" sz="2000" b="1" dirty="0" smtClean="0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Пополнение и Снятие</a:t>
              </a:r>
              <a:endParaRPr lang="en-US" sz="2000" b="1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hlinkClick r:id="rId2" tooltip="https://docs.google.com/spreadsheets/d/1DUF2isFWsqVSYhbaACYtbgcLi_YjDqpE3GLQIVgkKQg/edit#gid=69851113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87415" y="3166745"/>
            <a:ext cx="3001909" cy="1859516"/>
            <a:chOff x="0" y="-9525"/>
            <a:chExt cx="4002545" cy="2479355"/>
          </a:xfrm>
        </p:grpSpPr>
        <p:sp>
          <p:nvSpPr>
            <p:cNvPr id="9" name="TextBox 9"/>
            <p:cNvSpPr txBox="1"/>
            <p:nvPr/>
          </p:nvSpPr>
          <p:spPr>
            <a:xfrm>
              <a:off x="0" y="914730"/>
              <a:ext cx="4002545" cy="502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60"/>
                </a:lnSpc>
              </a:pPr>
              <a:r>
                <a:rPr lang="ru-RU" sz="2800" b="1" dirty="0" smtClean="0">
                  <a:solidFill>
                    <a:srgbClr val="009490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Пик активности</a:t>
              </a:r>
              <a:endParaRPr lang="en-US" sz="2800" b="1" dirty="0">
                <a:solidFill>
                  <a:srgbClr val="009490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4002545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b="1" dirty="0" smtClean="0">
                  <a:solidFill>
                    <a:srgbClr val="00949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2</a:t>
              </a:r>
              <a:endParaRPr lang="en-US" sz="3200" b="1" dirty="0">
                <a:solidFill>
                  <a:srgbClr val="009490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679101"/>
              <a:ext cx="4002545" cy="790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40"/>
                </a:lnSpc>
              </a:pPr>
              <a:r>
                <a:rPr lang="ru-RU" sz="2000" b="1" dirty="0" smtClean="0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Вечернее и ночное время</a:t>
              </a:r>
              <a:endParaRPr lang="en-US" sz="2000" b="1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43045" y="6527454"/>
            <a:ext cx="3001909" cy="2141857"/>
            <a:chOff x="0" y="-9525"/>
            <a:chExt cx="4002545" cy="285580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038862"/>
              <a:ext cx="4002545" cy="502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60"/>
                </a:lnSpc>
              </a:pPr>
              <a:r>
                <a:rPr lang="ru-RU" sz="2800" b="1" dirty="0" smtClean="0">
                  <a:solidFill>
                    <a:srgbClr val="009490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Выявлены</a:t>
              </a:r>
              <a:endParaRPr lang="en-US" sz="2800" b="1" dirty="0">
                <a:solidFill>
                  <a:srgbClr val="009490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4002545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b="1" dirty="0" smtClean="0">
                  <a:solidFill>
                    <a:srgbClr val="00949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3</a:t>
              </a:r>
              <a:endParaRPr lang="en-US" sz="3200" b="1" dirty="0">
                <a:solidFill>
                  <a:srgbClr val="009490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055555"/>
              <a:ext cx="4002545" cy="790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40"/>
                </a:lnSpc>
              </a:pPr>
              <a:r>
                <a:rPr lang="ru-RU" sz="2000" b="1" dirty="0" smtClean="0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Подозрительные операции</a:t>
              </a:r>
              <a:endParaRPr lang="en-US" sz="2000" b="1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hlinkClick r:id="rId2" tooltip="https://docs.google.com/spreadsheets/d/1DUF2isFWsqVSYhbaACYtbgcLi_YjDqpE3GLQIVgkKQg/edit#gid=69851113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023884" y="3166745"/>
            <a:ext cx="2719603" cy="2146775"/>
            <a:chOff x="0" y="-9525"/>
            <a:chExt cx="3626138" cy="2862368"/>
          </a:xfrm>
        </p:grpSpPr>
        <p:sp>
          <p:nvSpPr>
            <p:cNvPr id="17" name="TextBox 17"/>
            <p:cNvSpPr txBox="1"/>
            <p:nvPr/>
          </p:nvSpPr>
          <p:spPr>
            <a:xfrm>
              <a:off x="0" y="914730"/>
              <a:ext cx="3626138" cy="502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60"/>
                </a:lnSpc>
              </a:pPr>
              <a:r>
                <a:rPr lang="ru-RU" sz="2800" b="1" dirty="0" smtClean="0">
                  <a:solidFill>
                    <a:srgbClr val="009490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Приняты</a:t>
              </a:r>
              <a:endParaRPr lang="en-US" sz="2800" b="1" dirty="0">
                <a:solidFill>
                  <a:srgbClr val="009490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3602865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b="1" dirty="0" smtClean="0">
                  <a:solidFill>
                    <a:srgbClr val="00949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4</a:t>
              </a:r>
              <a:endParaRPr lang="en-US" sz="3200" b="1" dirty="0">
                <a:solidFill>
                  <a:srgbClr val="009490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3273" y="1679101"/>
              <a:ext cx="3579593" cy="1173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40"/>
                </a:lnSpc>
              </a:pPr>
              <a:r>
                <a:rPr lang="ru-RU" sz="2000" b="1" dirty="0" smtClean="0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Рекомендации по дальнейшему мониторингу</a:t>
              </a:r>
              <a:endParaRPr lang="en-US" sz="2000" b="1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263294" y="6527454"/>
            <a:ext cx="2719603" cy="2769091"/>
            <a:chOff x="0" y="-9525"/>
            <a:chExt cx="3626138" cy="369212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1038861"/>
              <a:ext cx="3626138" cy="502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60"/>
                </a:lnSpc>
              </a:pPr>
              <a:r>
                <a:rPr lang="ru-RU" sz="2800" b="1" dirty="0" smtClean="0">
                  <a:solidFill>
                    <a:srgbClr val="009490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Рекомендовано</a:t>
              </a:r>
              <a:endParaRPr lang="en-US" sz="2800" b="1" dirty="0">
                <a:solidFill>
                  <a:srgbClr val="009490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26310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ru-RU" sz="3200" b="1" dirty="0">
                  <a:solidFill>
                    <a:srgbClr val="00949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5</a:t>
              </a:r>
              <a:endParaRPr lang="en-US" sz="3200" b="1" dirty="0">
                <a:solidFill>
                  <a:srgbClr val="009490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712057"/>
              <a:ext cx="3626138" cy="1970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40"/>
                </a:lnSpc>
              </a:pPr>
              <a:r>
                <a:rPr lang="ru-RU" sz="2000" b="1" dirty="0" smtClean="0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Внедрить мониторинг активности клиентов для раннего выявления аномалий</a:t>
              </a:r>
              <a:endParaRPr lang="en-US" sz="2000" b="1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28700" y="730958"/>
            <a:ext cx="1087834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ru-RU" sz="7200" b="1" dirty="0" smtClean="0">
                <a:solidFill>
                  <a:srgbClr val="6CE5E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Финальные выводы</a:t>
            </a:r>
            <a:endParaRPr lang="en-US" sz="7200" b="1" dirty="0">
              <a:solidFill>
                <a:srgbClr val="6CE5E8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8123371"/>
            <a:ext cx="3604357" cy="920664"/>
            <a:chOff x="0" y="-38100"/>
            <a:chExt cx="4805809" cy="1227552"/>
          </a:xfrm>
        </p:grpSpPr>
        <p:sp>
          <p:nvSpPr>
            <p:cNvPr id="4" name="TextBox 4"/>
            <p:cNvSpPr txBox="1"/>
            <p:nvPr/>
          </p:nvSpPr>
          <p:spPr>
            <a:xfrm>
              <a:off x="0" y="676491"/>
              <a:ext cx="4805809" cy="512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0"/>
                </a:lnSpc>
              </a:pPr>
              <a:r>
                <a:rPr lang="en-US" sz="2300" b="1" dirty="0" smtClean="0">
                  <a:solidFill>
                    <a:schemeClr val="bg1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hlinkClick r:id="rId3"/>
                </a:rPr>
                <a:t>@</a:t>
              </a:r>
              <a:r>
                <a:rPr lang="en-US" sz="2300" b="1" dirty="0" err="1" smtClean="0">
                  <a:solidFill>
                    <a:schemeClr val="bg1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hlinkClick r:id="rId3"/>
                </a:rPr>
                <a:t>Furkat</a:t>
              </a:r>
              <a:endParaRPr lang="en-US" sz="2300" b="1" dirty="0">
                <a:solidFill>
                  <a:schemeClr val="bg1"/>
                </a:solidFill>
                <a:latin typeface="HK Grotesk Medium"/>
                <a:ea typeface="HK Grotesk Medium"/>
                <a:cs typeface="HK Grotesk Medium"/>
                <a:sym typeface="HK Grotesk Medium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05809" cy="70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b="1" dirty="0" err="1" smtClean="0">
                  <a:solidFill>
                    <a:srgbClr val="6CE5E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Telegramm</a:t>
              </a:r>
              <a:endParaRPr lang="en-US" sz="3200" b="1" dirty="0">
                <a:solidFill>
                  <a:srgbClr val="6CE5E8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341822" y="8123371"/>
            <a:ext cx="3604357" cy="912906"/>
            <a:chOff x="0" y="-38100"/>
            <a:chExt cx="4805809" cy="1217208"/>
          </a:xfrm>
        </p:grpSpPr>
        <p:sp>
          <p:nvSpPr>
            <p:cNvPr id="7" name="TextBox 7"/>
            <p:cNvSpPr txBox="1"/>
            <p:nvPr/>
          </p:nvSpPr>
          <p:spPr>
            <a:xfrm>
              <a:off x="0" y="676491"/>
              <a:ext cx="4805809" cy="502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0"/>
                </a:lnSpc>
              </a:pPr>
              <a:r>
                <a:rPr lang="en-US" sz="2300" b="1" dirty="0" err="1" smtClean="0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hlinkClick r:id="rId4"/>
                </a:rPr>
                <a:t>Furkat</a:t>
              </a:r>
              <a:r>
                <a:rPr lang="en-US" sz="2300" b="1" dirty="0" smtClean="0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hlinkClick r:id="rId4"/>
                </a:rPr>
                <a:t>-Nuriddinov</a:t>
              </a:r>
              <a:endParaRPr lang="en-US" sz="2300" b="1" dirty="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05809" cy="70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b="1" dirty="0" err="1" smtClean="0">
                  <a:solidFill>
                    <a:srgbClr val="6CE5E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Linkedin</a:t>
              </a:r>
              <a:endParaRPr lang="en-US" sz="3200" b="1" dirty="0">
                <a:solidFill>
                  <a:srgbClr val="6CE5E8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654943" y="8123371"/>
            <a:ext cx="3604357" cy="912906"/>
            <a:chOff x="0" y="-38100"/>
            <a:chExt cx="4805809" cy="121720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76491"/>
              <a:ext cx="4805809" cy="502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0"/>
                </a:lnSpc>
              </a:pPr>
              <a:r>
                <a:rPr lang="en-US" sz="2300" b="1" dirty="0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hlinkClick r:id="rId5"/>
                </a:rPr>
                <a:t>G</a:t>
              </a:r>
              <a:r>
                <a:rPr lang="en-US" sz="2300" b="1" dirty="0" smtClean="0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hlinkClick r:id="rId5"/>
                </a:rPr>
                <a:t>ithub</a:t>
              </a:r>
              <a:r>
                <a:rPr lang="en-US" sz="2300" b="1" dirty="0" smtClean="0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hlinkClick r:id="rId5"/>
                </a:rPr>
                <a:t>.com</a:t>
              </a:r>
              <a:endParaRPr lang="en-US" sz="2300" b="1" dirty="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805809" cy="70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b="1" dirty="0" smtClean="0">
                  <a:solidFill>
                    <a:srgbClr val="6CE5E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GitHub</a:t>
              </a:r>
              <a:endParaRPr lang="en-US" sz="3200" b="1" dirty="0">
                <a:solidFill>
                  <a:srgbClr val="6CE5E8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1911656"/>
            <a:ext cx="15887700" cy="5324286"/>
            <a:chOff x="0" y="-2231971"/>
            <a:chExt cx="21183602" cy="709905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231971"/>
              <a:ext cx="13223305" cy="4924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ru-RU" sz="12000" b="1" dirty="0" smtClean="0">
                  <a:solidFill>
                    <a:srgbClr val="6CE5E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Спасибо за внимание</a:t>
              </a:r>
              <a:r>
                <a:rPr lang="en-US" sz="12000" b="1" dirty="0" smtClean="0">
                  <a:solidFill>
                    <a:srgbClr val="6CE5E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!</a:t>
              </a:r>
              <a:endParaRPr lang="en-US" sz="12000" b="1" dirty="0">
                <a:solidFill>
                  <a:srgbClr val="6CE5E8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553709"/>
              <a:ext cx="21183602" cy="23133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ru-RU" sz="2600" b="1" dirty="0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Буду рад обсудить этот проект и другие аналитические задачи в команде, где ценят данные и решения на их </a:t>
              </a:r>
              <a:r>
                <a:rPr lang="ru-RU" sz="2600" b="1" dirty="0" smtClean="0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основе.</a:t>
              </a:r>
            </a:p>
            <a:p>
              <a:pPr>
                <a:lnSpc>
                  <a:spcPts val="3380"/>
                </a:lnSpc>
              </a:pPr>
              <a:r>
                <a:rPr lang="ru-RU" sz="2600" b="1" dirty="0" smtClean="0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Готов </a:t>
              </a:r>
              <a:r>
                <a:rPr lang="ru-RU" sz="2600" b="1" dirty="0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к новым вызовам, развитию и совместной работе над интересными кейсами в области анализа данных и </a:t>
              </a:r>
              <a:r>
                <a:rPr lang="ru-RU" sz="2600" b="1" dirty="0" err="1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финтеха</a:t>
              </a:r>
              <a:r>
                <a:rPr lang="ru-RU" sz="2600" b="1" dirty="0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.</a:t>
              </a:r>
              <a:endParaRPr lang="en-US" sz="2600" b="1" dirty="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endParaRPr>
            </a:p>
          </p:txBody>
        </p:sp>
      </p:grpSp>
      <p:sp>
        <p:nvSpPr>
          <p:cNvPr id="15" name="AutoShape 15"/>
          <p:cNvSpPr/>
          <p:nvPr/>
        </p:nvSpPr>
        <p:spPr>
          <a:xfrm>
            <a:off x="1028700" y="7430399"/>
            <a:ext cx="16230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273</Words>
  <Application>Microsoft Office PowerPoint</Application>
  <PresentationFormat>Произвольный</PresentationFormat>
  <Paragraphs>55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HK Grotesk Semi-Bold</vt:lpstr>
      <vt:lpstr>HK Grotesk Medium</vt:lpstr>
      <vt:lpstr>Arial</vt:lpstr>
      <vt:lpstr>HK Grotesk</vt:lpstr>
      <vt:lpstr>HK Grotesk Bold</vt:lpstr>
      <vt:lpstr>HK Grotesk Light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White and Teal Minimal Abstract Patterns Finance Report Finance Presentation</dc:title>
  <cp:lastModifiedBy>hp</cp:lastModifiedBy>
  <cp:revision>14</cp:revision>
  <dcterms:created xsi:type="dcterms:W3CDTF">2006-08-16T00:00:00Z</dcterms:created>
  <dcterms:modified xsi:type="dcterms:W3CDTF">2025-07-01T19:07:24Z</dcterms:modified>
  <dc:identifier>DAGr7j_YW_k</dc:identifier>
</cp:coreProperties>
</file>